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70" r:id="rId5"/>
    <p:sldId id="271" r:id="rId6"/>
    <p:sldId id="260" r:id="rId7"/>
    <p:sldId id="256" r:id="rId8"/>
    <p:sldId id="263" r:id="rId9"/>
    <p:sldId id="259" r:id="rId10"/>
    <p:sldId id="262" r:id="rId11"/>
    <p:sldId id="272" r:id="rId12"/>
    <p:sldId id="27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4D8"/>
    <a:srgbClr val="8410A8"/>
    <a:srgbClr val="EAB200"/>
    <a:srgbClr val="24B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A36230-28CC-4053-AAF5-FE6764425246}" type="doc">
      <dgm:prSet loTypeId="urn:microsoft.com/office/officeart/2005/8/layout/pyramid4" loCatId="relationship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54581C0-3692-40F2-B79A-2697F0483968}">
      <dgm:prSet phldrT="[Text]"/>
      <dgm:spPr>
        <a:solidFill>
          <a:srgbClr val="EAB200"/>
        </a:solidFill>
      </dgm:spPr>
      <dgm:t>
        <a:bodyPr/>
        <a:lstStyle/>
        <a:p>
          <a:r>
            <a:rPr lang="en-US" dirty="0"/>
            <a:t>BioAssay Validation and Tracking and Trending</a:t>
          </a:r>
        </a:p>
      </dgm:t>
    </dgm:pt>
    <dgm:pt modelId="{3862B7A8-3814-40CB-A02B-6D1E9D871B66}" type="parTrans" cxnId="{78C25524-4DD0-4493-BC61-85CEB58927BD}">
      <dgm:prSet/>
      <dgm:spPr/>
      <dgm:t>
        <a:bodyPr/>
        <a:lstStyle/>
        <a:p>
          <a:endParaRPr lang="en-US"/>
        </a:p>
      </dgm:t>
    </dgm:pt>
    <dgm:pt modelId="{7FE76BB4-C41F-4342-886A-B6D5A5CD67BC}" type="sibTrans" cxnId="{78C25524-4DD0-4493-BC61-85CEB58927BD}">
      <dgm:prSet/>
      <dgm:spPr/>
      <dgm:t>
        <a:bodyPr/>
        <a:lstStyle/>
        <a:p>
          <a:endParaRPr lang="en-US"/>
        </a:p>
      </dgm:t>
    </dgm:pt>
    <dgm:pt modelId="{82564140-CC10-474B-934D-9234729AF1BD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dirty="0"/>
            <a:t>BioAssay Calculator Design</a:t>
          </a:r>
        </a:p>
      </dgm:t>
    </dgm:pt>
    <dgm:pt modelId="{91E1D65A-5D24-489E-B5A8-B63010F7C666}" type="parTrans" cxnId="{6C6F0E43-957B-42A8-A2A0-C7CE0B323724}">
      <dgm:prSet/>
      <dgm:spPr/>
      <dgm:t>
        <a:bodyPr/>
        <a:lstStyle/>
        <a:p>
          <a:endParaRPr lang="en-US"/>
        </a:p>
      </dgm:t>
    </dgm:pt>
    <dgm:pt modelId="{4FE49B58-D594-4034-9223-735CE1E4BBF3}" type="sibTrans" cxnId="{6C6F0E43-957B-42A8-A2A0-C7CE0B323724}">
      <dgm:prSet/>
      <dgm:spPr/>
      <dgm:t>
        <a:bodyPr/>
        <a:lstStyle/>
        <a:p>
          <a:endParaRPr lang="en-US"/>
        </a:p>
      </dgm:t>
    </dgm:pt>
    <dgm:pt modelId="{ED6A9628-EA42-415D-A6AB-6ADE96E9321B}">
      <dgm:prSet phldrT="[Text]" custT="1"/>
      <dgm:spPr>
        <a:solidFill>
          <a:srgbClr val="24BA8C"/>
        </a:solidFill>
      </dgm:spPr>
      <dgm:t>
        <a:bodyPr/>
        <a:lstStyle/>
        <a:p>
          <a:endParaRPr lang="en-US" sz="1000" dirty="0"/>
        </a:p>
        <a:p>
          <a:r>
            <a:rPr lang="en-US" sz="1200" dirty="0"/>
            <a:t>Automated Data Management and Report Generation</a:t>
          </a:r>
        </a:p>
      </dgm:t>
    </dgm:pt>
    <dgm:pt modelId="{42F1103D-719E-48AF-B5B4-F4AE284939B9}" type="parTrans" cxnId="{6D4D9C16-F2F6-440A-A2BB-3D51DC72B3DB}">
      <dgm:prSet/>
      <dgm:spPr/>
      <dgm:t>
        <a:bodyPr/>
        <a:lstStyle/>
        <a:p>
          <a:endParaRPr lang="en-US"/>
        </a:p>
      </dgm:t>
    </dgm:pt>
    <dgm:pt modelId="{3FA6675D-5580-4CE9-BB46-0B6D8686925C}" type="sibTrans" cxnId="{6D4D9C16-F2F6-440A-A2BB-3D51DC72B3DB}">
      <dgm:prSet/>
      <dgm:spPr/>
      <dgm:t>
        <a:bodyPr/>
        <a:lstStyle/>
        <a:p>
          <a:endParaRPr lang="en-US"/>
        </a:p>
      </dgm:t>
    </dgm:pt>
    <dgm:pt modelId="{93DF5DC1-8A65-4E1D-8E4E-8B13ECD7F6CB}">
      <dgm:prSet phldrT="[Text]" custT="1"/>
      <dgm:spPr/>
      <dgm:t>
        <a:bodyPr/>
        <a:lstStyle/>
        <a:p>
          <a:r>
            <a:rPr lang="en-US" sz="1200" dirty="0"/>
            <a:t>Systems Suitability, Validity and Reference Controls</a:t>
          </a:r>
        </a:p>
      </dgm:t>
    </dgm:pt>
    <dgm:pt modelId="{207F6ECC-2AAC-4509-8048-A898D901EEE1}" type="parTrans" cxnId="{ACD78BB4-988A-4A8E-A380-36E5CBFD9347}">
      <dgm:prSet/>
      <dgm:spPr/>
      <dgm:t>
        <a:bodyPr/>
        <a:lstStyle/>
        <a:p>
          <a:endParaRPr lang="en-US"/>
        </a:p>
      </dgm:t>
    </dgm:pt>
    <dgm:pt modelId="{2EDD7D9B-8F2C-4649-8EF5-DF472BDEAC45}" type="sibTrans" cxnId="{ACD78BB4-988A-4A8E-A380-36E5CBFD9347}">
      <dgm:prSet/>
      <dgm:spPr/>
      <dgm:t>
        <a:bodyPr/>
        <a:lstStyle/>
        <a:p>
          <a:endParaRPr lang="en-US"/>
        </a:p>
      </dgm:t>
    </dgm:pt>
    <dgm:pt modelId="{2736DE55-ADAE-46AF-BC62-C29C22928B34}" type="pres">
      <dgm:prSet presAssocID="{14A36230-28CC-4053-AAF5-FE6764425246}" presName="compositeShape" presStyleCnt="0">
        <dgm:presLayoutVars>
          <dgm:chMax val="9"/>
          <dgm:dir/>
          <dgm:resizeHandles val="exact"/>
        </dgm:presLayoutVars>
      </dgm:prSet>
      <dgm:spPr/>
    </dgm:pt>
    <dgm:pt modelId="{8B732B22-2271-46A7-9F77-505B46F9B621}" type="pres">
      <dgm:prSet presAssocID="{14A36230-28CC-4053-AAF5-FE6764425246}" presName="triangle1" presStyleLbl="node1" presStyleIdx="0" presStyleCnt="4">
        <dgm:presLayoutVars>
          <dgm:bulletEnabled val="1"/>
        </dgm:presLayoutVars>
      </dgm:prSet>
      <dgm:spPr/>
    </dgm:pt>
    <dgm:pt modelId="{21E214D7-FCE1-4F18-993D-28BE2A478ADE}" type="pres">
      <dgm:prSet presAssocID="{14A36230-28CC-4053-AAF5-FE6764425246}" presName="triangle2" presStyleLbl="node1" presStyleIdx="1" presStyleCnt="4">
        <dgm:presLayoutVars>
          <dgm:bulletEnabled val="1"/>
        </dgm:presLayoutVars>
      </dgm:prSet>
      <dgm:spPr/>
    </dgm:pt>
    <dgm:pt modelId="{94969B13-98BF-4F21-8D58-2BC54C58D4EE}" type="pres">
      <dgm:prSet presAssocID="{14A36230-28CC-4053-AAF5-FE6764425246}" presName="triangle3" presStyleLbl="node1" presStyleIdx="2" presStyleCnt="4">
        <dgm:presLayoutVars>
          <dgm:bulletEnabled val="1"/>
        </dgm:presLayoutVars>
      </dgm:prSet>
      <dgm:spPr/>
    </dgm:pt>
    <dgm:pt modelId="{60FF6EAE-3A4B-41A3-94E1-7064ECEC0993}" type="pres">
      <dgm:prSet presAssocID="{14A36230-28CC-4053-AAF5-FE6764425246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588B088F-5BE7-4A8D-9AF9-5172AABE5F87}" type="presOf" srcId="{93DF5DC1-8A65-4E1D-8E4E-8B13ECD7F6CB}" destId="{60FF6EAE-3A4B-41A3-94E1-7064ECEC0993}" srcOrd="0" destOrd="0" presId="urn:microsoft.com/office/officeart/2005/8/layout/pyramid4"/>
    <dgm:cxn modelId="{6C6F0E43-957B-42A8-A2A0-C7CE0B323724}" srcId="{14A36230-28CC-4053-AAF5-FE6764425246}" destId="{82564140-CC10-474B-934D-9234729AF1BD}" srcOrd="1" destOrd="0" parTransId="{91E1D65A-5D24-489E-B5A8-B63010F7C666}" sibTransId="{4FE49B58-D594-4034-9223-735CE1E4BBF3}"/>
    <dgm:cxn modelId="{ACD78BB4-988A-4A8E-A380-36E5CBFD9347}" srcId="{14A36230-28CC-4053-AAF5-FE6764425246}" destId="{93DF5DC1-8A65-4E1D-8E4E-8B13ECD7F6CB}" srcOrd="3" destOrd="0" parTransId="{207F6ECC-2AAC-4509-8048-A898D901EEE1}" sibTransId="{2EDD7D9B-8F2C-4649-8EF5-DF472BDEAC45}"/>
    <dgm:cxn modelId="{7F6CD4EC-1457-493E-847F-6EEFB3BBA9F2}" type="presOf" srcId="{14A36230-28CC-4053-AAF5-FE6764425246}" destId="{2736DE55-ADAE-46AF-BC62-C29C22928B34}" srcOrd="0" destOrd="0" presId="urn:microsoft.com/office/officeart/2005/8/layout/pyramid4"/>
    <dgm:cxn modelId="{CFF03DED-79AA-4B65-941B-4C685225775A}" type="presOf" srcId="{82564140-CC10-474B-934D-9234729AF1BD}" destId="{21E214D7-FCE1-4F18-993D-28BE2A478ADE}" srcOrd="0" destOrd="0" presId="urn:microsoft.com/office/officeart/2005/8/layout/pyramid4"/>
    <dgm:cxn modelId="{9E84C78E-0326-4F9A-82AF-1E78090BD524}" type="presOf" srcId="{654581C0-3692-40F2-B79A-2697F0483968}" destId="{8B732B22-2271-46A7-9F77-505B46F9B621}" srcOrd="0" destOrd="0" presId="urn:microsoft.com/office/officeart/2005/8/layout/pyramid4"/>
    <dgm:cxn modelId="{6D4D9C16-F2F6-440A-A2BB-3D51DC72B3DB}" srcId="{14A36230-28CC-4053-AAF5-FE6764425246}" destId="{ED6A9628-EA42-415D-A6AB-6ADE96E9321B}" srcOrd="2" destOrd="0" parTransId="{42F1103D-719E-48AF-B5B4-F4AE284939B9}" sibTransId="{3FA6675D-5580-4CE9-BB46-0B6D8686925C}"/>
    <dgm:cxn modelId="{78C25524-4DD0-4493-BC61-85CEB58927BD}" srcId="{14A36230-28CC-4053-AAF5-FE6764425246}" destId="{654581C0-3692-40F2-B79A-2697F0483968}" srcOrd="0" destOrd="0" parTransId="{3862B7A8-3814-40CB-A02B-6D1E9D871B66}" sibTransId="{7FE76BB4-C41F-4342-886A-B6D5A5CD67BC}"/>
    <dgm:cxn modelId="{2B9CF5A7-E160-4D9E-8FFE-1FA5F86CABBC}" type="presOf" srcId="{ED6A9628-EA42-415D-A6AB-6ADE96E9321B}" destId="{94969B13-98BF-4F21-8D58-2BC54C58D4EE}" srcOrd="0" destOrd="0" presId="urn:microsoft.com/office/officeart/2005/8/layout/pyramid4"/>
    <dgm:cxn modelId="{6AD078E0-90A6-4726-8C06-CC6DBCAFBB5B}" type="presParOf" srcId="{2736DE55-ADAE-46AF-BC62-C29C22928B34}" destId="{8B732B22-2271-46A7-9F77-505B46F9B621}" srcOrd="0" destOrd="0" presId="urn:microsoft.com/office/officeart/2005/8/layout/pyramid4"/>
    <dgm:cxn modelId="{392701FD-7CE4-4DFE-A574-9AD0F6AD983C}" type="presParOf" srcId="{2736DE55-ADAE-46AF-BC62-C29C22928B34}" destId="{21E214D7-FCE1-4F18-993D-28BE2A478ADE}" srcOrd="1" destOrd="0" presId="urn:microsoft.com/office/officeart/2005/8/layout/pyramid4"/>
    <dgm:cxn modelId="{5792C5E8-16E3-4754-AA02-B04F3FE958CA}" type="presParOf" srcId="{2736DE55-ADAE-46AF-BC62-C29C22928B34}" destId="{94969B13-98BF-4F21-8D58-2BC54C58D4EE}" srcOrd="2" destOrd="0" presId="urn:microsoft.com/office/officeart/2005/8/layout/pyramid4"/>
    <dgm:cxn modelId="{E649CB21-6A48-491B-9D0C-C263005D2940}" type="presParOf" srcId="{2736DE55-ADAE-46AF-BC62-C29C22928B34}" destId="{60FF6EAE-3A4B-41A3-94E1-7064ECEC099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32B22-2271-46A7-9F77-505B46F9B621}">
      <dsp:nvSpPr>
        <dsp:cNvPr id="0" name=""/>
        <dsp:cNvSpPr/>
      </dsp:nvSpPr>
      <dsp:spPr>
        <a:xfrm>
          <a:off x="1872145" y="0"/>
          <a:ext cx="1872145" cy="1872145"/>
        </a:xfrm>
        <a:prstGeom prst="triangle">
          <a:avLst/>
        </a:prstGeom>
        <a:solidFill>
          <a:srgbClr val="EAB2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BioAssay Validation and Tracking and Trending</a:t>
          </a:r>
        </a:p>
      </dsp:txBody>
      <dsp:txXfrm>
        <a:off x="2340181" y="936073"/>
        <a:ext cx="936073" cy="936072"/>
      </dsp:txXfrm>
    </dsp:sp>
    <dsp:sp modelId="{21E214D7-FCE1-4F18-993D-28BE2A478ADE}">
      <dsp:nvSpPr>
        <dsp:cNvPr id="0" name=""/>
        <dsp:cNvSpPr/>
      </dsp:nvSpPr>
      <dsp:spPr>
        <a:xfrm>
          <a:off x="936072" y="1872145"/>
          <a:ext cx="1872145" cy="1872145"/>
        </a:xfrm>
        <a:prstGeom prst="triangle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BioAssay Calculator Design</a:t>
          </a:r>
        </a:p>
      </dsp:txBody>
      <dsp:txXfrm>
        <a:off x="1404108" y="2808218"/>
        <a:ext cx="936073" cy="936072"/>
      </dsp:txXfrm>
    </dsp:sp>
    <dsp:sp modelId="{94969B13-98BF-4F21-8D58-2BC54C58D4EE}">
      <dsp:nvSpPr>
        <dsp:cNvPr id="0" name=""/>
        <dsp:cNvSpPr/>
      </dsp:nvSpPr>
      <dsp:spPr>
        <a:xfrm rot="10800000">
          <a:off x="1872145" y="1872145"/>
          <a:ext cx="1872145" cy="1872145"/>
        </a:xfrm>
        <a:prstGeom prst="triangle">
          <a:avLst/>
        </a:prstGeom>
        <a:solidFill>
          <a:srgbClr val="24BA8C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Automated Data Management and Report Generation</a:t>
          </a:r>
        </a:p>
      </dsp:txBody>
      <dsp:txXfrm rot="10800000">
        <a:off x="2340181" y="1872145"/>
        <a:ext cx="936073" cy="936072"/>
      </dsp:txXfrm>
    </dsp:sp>
    <dsp:sp modelId="{60FF6EAE-3A4B-41A3-94E1-7064ECEC0993}">
      <dsp:nvSpPr>
        <dsp:cNvPr id="0" name=""/>
        <dsp:cNvSpPr/>
      </dsp:nvSpPr>
      <dsp:spPr>
        <a:xfrm>
          <a:off x="2808218" y="1872145"/>
          <a:ext cx="1872145" cy="1872145"/>
        </a:xfrm>
        <a:prstGeom prst="triangl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Systems Suitability, Validity and Reference Controls</a:t>
          </a:r>
        </a:p>
      </dsp:txBody>
      <dsp:txXfrm>
        <a:off x="3276254" y="2808218"/>
        <a:ext cx="936073" cy="936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F4DC-8B0B-4AD7-90AD-956739C530D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6C59-499C-4679-983B-62A8BBF3A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8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F4DC-8B0B-4AD7-90AD-956739C530D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6C59-499C-4679-983B-62A8BBF3A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4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5F4DC-8B0B-4AD7-90AD-956739C530D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26C59-499C-4679-983B-62A8BBF3A4E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4"/>
          <a:srcRect l="8852" t="2272" r="10548" b="11290"/>
          <a:stretch/>
        </p:blipFill>
        <p:spPr>
          <a:xfrm>
            <a:off x="303436" y="5561541"/>
            <a:ext cx="1290471" cy="104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jpeg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emf"/><Relationship Id="rId5" Type="http://schemas.openxmlformats.org/officeDocument/2006/relationships/image" Target="../media/image5.wmf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bydesignconsulting.com/" TargetMode="External"/><Relationship Id="rId2" Type="http://schemas.openxmlformats.org/officeDocument/2006/relationships/hyperlink" Target="http://www.dr-tom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www.jmp.com/" TargetMode="External"/><Relationship Id="rId4" Type="http://schemas.openxmlformats.org/officeDocument/2006/relationships/hyperlink" Target="http://www.itl.nist.gov/div898/handboo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 descr="C:\Users\Thomas\AppData\Local\Microsoft\Windows\Temporary Internet Files\Content.Outlook\04E7MT23\NEW-TLC-LOGO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098" y="5185390"/>
            <a:ext cx="2016429" cy="37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/>
          <p:cNvSpPr/>
          <p:nvPr/>
        </p:nvSpPr>
        <p:spPr>
          <a:xfrm>
            <a:off x="4763185" y="4820410"/>
            <a:ext cx="6764866" cy="3077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>
              <a:defRPr/>
            </a:pPr>
            <a:r>
              <a:rPr lang="en-US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Platform Approach for BioAssay Development, Reporting and Control</a:t>
            </a:r>
            <a:endParaRPr lang="en-US" sz="1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1" name="Line 106"/>
          <p:cNvSpPr>
            <a:spLocks noChangeShapeType="1"/>
          </p:cNvSpPr>
          <p:nvPr/>
        </p:nvSpPr>
        <p:spPr bwMode="auto">
          <a:xfrm>
            <a:off x="5565398" y="3064103"/>
            <a:ext cx="588645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 lIns="91416" tIns="45708" rIns="91416" bIns="45708"/>
          <a:lstStyle/>
          <a:p>
            <a:endParaRPr lang="en-US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5213785" y="2893457"/>
            <a:ext cx="7275513" cy="1587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1" r="397"/>
          <a:stretch/>
        </p:blipFill>
        <p:spPr bwMode="auto">
          <a:xfrm>
            <a:off x="4481138" y="940030"/>
            <a:ext cx="2520791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90" t="-977" r="24175" b="1352"/>
          <a:stretch/>
        </p:blipFill>
        <p:spPr bwMode="auto">
          <a:xfrm>
            <a:off x="4034171" y="2786293"/>
            <a:ext cx="2399046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" t="1274" r="3096" b="44395"/>
          <a:stretch/>
        </p:blipFill>
        <p:spPr bwMode="auto">
          <a:xfrm>
            <a:off x="7218293" y="933824"/>
            <a:ext cx="4218234" cy="176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Rectangle 114"/>
          <p:cNvSpPr>
            <a:spLocks noChangeArrowheads="1"/>
          </p:cNvSpPr>
          <p:nvPr/>
        </p:nvSpPr>
        <p:spPr bwMode="auto">
          <a:xfrm>
            <a:off x="4330693" y="726433"/>
            <a:ext cx="185737" cy="50133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lIns="91416" tIns="45708" rIns="91416" bIns="45708" anchor="ctr"/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5312" y="4995333"/>
            <a:ext cx="1717350" cy="16848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8852" t="2272" r="10548" b="11290"/>
          <a:stretch/>
        </p:blipFill>
        <p:spPr>
          <a:xfrm>
            <a:off x="931452" y="922564"/>
            <a:ext cx="2836334" cy="23029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4142" r="3111" b="3514"/>
          <a:stretch/>
        </p:blipFill>
        <p:spPr>
          <a:xfrm>
            <a:off x="6569459" y="2803228"/>
            <a:ext cx="2864301" cy="20002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8" t="689" r="28424" b="-689"/>
          <a:stretch/>
        </p:blipFill>
        <p:spPr>
          <a:xfrm>
            <a:off x="9509496" y="2803228"/>
            <a:ext cx="1927031" cy="1970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1452" y="3764548"/>
            <a:ext cx="30669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 platform approach to rapid bioassay development, systems suitability, parallelism and control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0361" y="5656733"/>
            <a:ext cx="1463074" cy="6650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8639" y="5816212"/>
            <a:ext cx="1010728" cy="41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131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615" y="391502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 Phase Appropriate </a:t>
            </a:r>
            <a:r>
              <a:rPr lang="en-US" dirty="0">
                <a:solidFill>
                  <a:srgbClr val="FF0000"/>
                </a:solidFill>
              </a:rPr>
              <a:t>BioAssay</a:t>
            </a:r>
            <a:r>
              <a:rPr lang="en-US" dirty="0"/>
              <a:t> Development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951559"/>
            <a:ext cx="7120467" cy="533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Pre-Clinical and Phase I Bioassay Definition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955799" y="3566128"/>
            <a:ext cx="7120467" cy="533400"/>
          </a:xfrm>
          <a:prstGeom prst="rect">
            <a:avLst/>
          </a:prstGeom>
          <a:solidFill>
            <a:srgbClr val="CC34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Phase II Completed Bioassay Calculator</a:t>
            </a:r>
          </a:p>
        </p:txBody>
      </p:sp>
      <p:sp>
        <p:nvSpPr>
          <p:cNvPr id="5" name="Rectangle 4"/>
          <p:cNvSpPr/>
          <p:nvPr/>
        </p:nvSpPr>
        <p:spPr>
          <a:xfrm>
            <a:off x="4004733" y="5180697"/>
            <a:ext cx="7120467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Phase III and Commercial Validation and Tracking/Trending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58533" y="2573857"/>
            <a:ext cx="706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Dose response, calculator design, method development</a:t>
            </a:r>
          </a:p>
          <a:p>
            <a:r>
              <a:rPr lang="en-US" dirty="0"/>
              <a:t>Control design and plate layout</a:t>
            </a:r>
          </a:p>
          <a:p>
            <a:r>
              <a:rPr lang="en-US" dirty="0"/>
              <a:t>Select reference standard and control, build foundation SAS/JMP Script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1481" y="4172697"/>
            <a:ext cx="5715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Finalize dose, calculator and system suitability</a:t>
            </a:r>
          </a:p>
          <a:p>
            <a:r>
              <a:rPr lang="en-US" dirty="0"/>
              <a:t>Robustness, Specificity and Pre-validation</a:t>
            </a:r>
          </a:p>
          <a:p>
            <a:r>
              <a:rPr lang="en-US" dirty="0"/>
              <a:t>Finalize SAS/JMP Script, start tracking and trending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86867" y="5808125"/>
            <a:ext cx="5037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Validated Bioassay and Script</a:t>
            </a:r>
          </a:p>
          <a:p>
            <a:r>
              <a:rPr lang="en-US" dirty="0"/>
              <a:t>Control of reference and reference stability</a:t>
            </a:r>
          </a:p>
          <a:p>
            <a:r>
              <a:rPr lang="en-US" dirty="0"/>
              <a:t>Tracking and trending</a:t>
            </a:r>
          </a:p>
        </p:txBody>
      </p:sp>
    </p:spTree>
    <p:extLst>
      <p:ext uri="{BB962C8B-B14F-4D97-AF65-F5344CB8AC3E}">
        <p14:creationId xmlns:p14="http://schemas.microsoft.com/office/powerpoint/2010/main" val="3146911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0615" y="391502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 Other Services from </a:t>
            </a:r>
            <a:r>
              <a:rPr lang="en-US" dirty="0">
                <a:solidFill>
                  <a:srgbClr val="FF0000"/>
                </a:solidFill>
              </a:rPr>
              <a:t>BioAssay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Sciences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1566" y="2392822"/>
            <a:ext cx="824669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Bioassay and General Statistical Training (SAS/JMP based)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Standard Operating Procedures for Bioassays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General Bioassay and Analytical Methods Consulting Services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FDA and Health Authority Support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Bioassay Validation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SAS/JMP Validation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Bioassay Script Validation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Stability Software Q1E aligned (JMP based)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72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0615" y="391502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 Next Steps For Your </a:t>
            </a:r>
            <a:r>
              <a:rPr lang="en-US" b="1" dirty="0">
                <a:solidFill>
                  <a:srgbClr val="FF0000"/>
                </a:solidFill>
              </a:rPr>
              <a:t>BioAssay</a:t>
            </a:r>
            <a:r>
              <a:rPr lang="en-US" dirty="0"/>
              <a:t> Development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05"/>
          <a:stretch/>
        </p:blipFill>
        <p:spPr>
          <a:xfrm>
            <a:off x="1349305" y="2061503"/>
            <a:ext cx="2609958" cy="22637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2558" y="2343514"/>
            <a:ext cx="691365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Meet with a </a:t>
            </a:r>
            <a:r>
              <a:rPr lang="en-US" sz="2000" b="1" dirty="0">
                <a:solidFill>
                  <a:srgbClr val="FF0000"/>
                </a:solidFill>
              </a:rPr>
              <a:t>BioAssay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Sciences</a:t>
            </a:r>
            <a:r>
              <a:rPr lang="en-US" sz="2000" dirty="0"/>
              <a:t> professional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Review current bioassay design and performance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Define bioassay requirements and development timelines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Receive a quotation for services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Schedule the development and validation activities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You are days away from a better performing bioassay</a:t>
            </a:r>
          </a:p>
          <a:p>
            <a:endParaRPr lang="en-US" sz="2000" dirty="0"/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45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0615" y="391502"/>
            <a:ext cx="10515600" cy="13255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Technical References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849627" y="1952910"/>
            <a:ext cx="8251502" cy="248682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square" lIns="97523" tIns="48761" rIns="97523" bIns="48761">
            <a:spAutoFit/>
          </a:bodyPr>
          <a:lstStyle/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endParaRPr lang="en-US" sz="700" dirty="0">
              <a:cs typeface="Times New Roman" pitchFamily="18" charset="0"/>
            </a:endParaRP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b="1" dirty="0">
                <a:solidFill>
                  <a:srgbClr val="C00000"/>
                </a:solidFill>
                <a:cs typeface="Times New Roman" pitchFamily="18" charset="0"/>
              </a:rPr>
              <a:t>Web Sites:</a:t>
            </a: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>
                <a:cs typeface="Times New Roman" pitchFamily="18" charset="0"/>
              </a:rPr>
              <a:t>Thomas A. Little Consulting at </a:t>
            </a:r>
            <a:r>
              <a:rPr lang="en-US" sz="1300" dirty="0">
                <a:cs typeface="Times New Roman" pitchFamily="18" charset="0"/>
                <a:hlinkClick r:id="rId2"/>
              </a:rPr>
              <a:t>www.thomasalittleconsulting.com</a:t>
            </a:r>
            <a:endParaRPr lang="en-US" sz="1300" dirty="0">
              <a:cs typeface="Times New Roman" pitchFamily="18" charset="0"/>
            </a:endParaRP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>
                <a:cs typeface="Times New Roman" pitchFamily="18" charset="0"/>
                <a:hlinkClick r:id="rId3"/>
              </a:rPr>
              <a:t>www.QualitybyDesignConsulting.com</a:t>
            </a:r>
            <a:r>
              <a:rPr lang="en-US" sz="1300" dirty="0">
                <a:cs typeface="Times New Roman" pitchFamily="18" charset="0"/>
              </a:rPr>
              <a:t>  </a:t>
            </a: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>
                <a:cs typeface="Times New Roman" pitchFamily="18" charset="0"/>
              </a:rPr>
              <a:t>NIST Engineering Handbook </a:t>
            </a:r>
            <a:r>
              <a:rPr lang="en-US" sz="1200" dirty="0">
                <a:hlinkClick r:id="rId4"/>
              </a:rPr>
              <a:t>www.itl.nist.gov/div898/handbook</a:t>
            </a:r>
            <a:r>
              <a:rPr lang="en-US" sz="1200" dirty="0"/>
              <a:t> </a:t>
            </a: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>
                <a:cs typeface="Times New Roman" pitchFamily="18" charset="0"/>
              </a:rPr>
              <a:t>Software: SAS JMP contact SAS Institute at </a:t>
            </a:r>
            <a:r>
              <a:rPr lang="en-US" sz="1300" dirty="0">
                <a:hlinkClick r:id="rId5"/>
              </a:rPr>
              <a:t>www.jmp.com</a:t>
            </a:r>
            <a:r>
              <a:rPr lang="en-US" sz="1300" dirty="0"/>
              <a:t> </a:t>
            </a:r>
            <a:r>
              <a:rPr lang="en-US" sz="1300" dirty="0">
                <a:cs typeface="Times New Roman" pitchFamily="18" charset="0"/>
              </a:rPr>
              <a:t> </a:t>
            </a: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>
                <a:cs typeface="Times New Roman" pitchFamily="18" charset="0"/>
              </a:rPr>
              <a:t>USP 1032, USP 1033, USP 1034, ICH Q6B, ICH Q9, ICH Q2</a:t>
            </a:r>
            <a:r>
              <a:rPr lang="en-US" sz="1300" dirty="0"/>
              <a:t> </a:t>
            </a:r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endParaRPr lang="en-US" sz="700" dirty="0"/>
          </a:p>
          <a:p>
            <a:pPr defTabSz="244432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300" dirty="0"/>
              <a:t>Intellectual property and information are copyrighted by Thomas A. Little Consulting.  Any duplication or use of these materials or sections of these materials requires the express permission of BAS/TLC prior to use.  © BAS/TLC 2016.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49627" y="4855625"/>
            <a:ext cx="3978605" cy="790972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square" lIns="97523" tIns="48761" rIns="97523" bIns="48761">
            <a:spAutoFit/>
          </a:bodyPr>
          <a:lstStyle/>
          <a:p>
            <a:pPr defTabSz="766627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000" b="1" dirty="0">
                <a:solidFill>
                  <a:srgbClr val="FF0000"/>
                </a:solidFill>
              </a:rPr>
              <a:t>BioAssay</a:t>
            </a:r>
            <a:r>
              <a:rPr lang="en-US" sz="1000" dirty="0">
                <a:solidFill>
                  <a:srgbClr val="4D4D4D"/>
                </a:solidFill>
              </a:rPr>
              <a:t> SCIENCES </a:t>
            </a:r>
            <a:r>
              <a:rPr lang="en-US" sz="1000" dirty="0"/>
              <a:t>a Division of Thomas A. Little Consulting</a:t>
            </a:r>
          </a:p>
          <a:p>
            <a:pPr defTabSz="766627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000" dirty="0"/>
              <a:t>12401 North Wildflower Lane</a:t>
            </a:r>
          </a:p>
          <a:p>
            <a:pPr defTabSz="766627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000" dirty="0"/>
              <a:t>Highland, UT  84003, USA</a:t>
            </a:r>
          </a:p>
          <a:p>
            <a:pPr defTabSz="766627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000" dirty="0"/>
              <a:t>1-925-285-1847</a:t>
            </a:r>
          </a:p>
          <a:p>
            <a:pPr defTabSz="766627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000" dirty="0"/>
              <a:t>drlittle@dr-tom.com</a:t>
            </a:r>
          </a:p>
        </p:txBody>
      </p:sp>
      <p:pic>
        <p:nvPicPr>
          <p:cNvPr id="6" name="Picture 5" descr="C:\Users\Thomas\AppData\Local\Microsoft\Windows\Temporary Internet Files\Content.Outlook\04E7MT23\NEW-TLC-LOGO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694" y="6335438"/>
            <a:ext cx="1372410" cy="25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20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BioAssay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SCIENCES </a:t>
            </a:r>
            <a:r>
              <a:rPr lang="en-US" sz="4000" dirty="0"/>
              <a:t>Mission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389868" y="1982257"/>
            <a:ext cx="93364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BioAssay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SCIENCES</a:t>
            </a:r>
            <a:r>
              <a:rPr lang="en-US" dirty="0"/>
              <a:t> is a division of Thomas A. Little Consulting (TLC) an internationally       recognized statistical methods and scientific consulting firm targeted on design, support and validation of bioassays. TLC is a strategic partner of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SAS/JMP</a:t>
            </a:r>
            <a:r>
              <a:rPr lang="en-US" dirty="0"/>
              <a:t>.   </a:t>
            </a:r>
            <a:r>
              <a:rPr lang="en-US" dirty="0">
                <a:solidFill>
                  <a:srgbClr val="FF0000"/>
                </a:solidFill>
              </a:rPr>
              <a:t>BioAssay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SCIENCES</a:t>
            </a:r>
            <a:r>
              <a:rPr lang="en-US" dirty="0"/>
              <a:t> has years of experience in the bioassay space and has worked with clients and regulatory agencies to     achieve results in bioassay design and validation.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Work with clients to provide a platform approach for modern bioassay design and report generation, move from SoftMax to SAS/JMP and it’s enhanced statistical capabilities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Reduce variation due to poor calculation and data handling (15-20%)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Reduce invalid and OOS rate due to poor calculator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Use modern statistical approaches, USP 1032/1034 aligned to relative potency determination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Lower the cost of ownership (over SAS and other software) and maintenance of bioassays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Improve automation, data generation and tracking and trending/control of bioassays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Simplify the development, automation, reports and software validation of bioassays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Increase the speed of development by using a platform approach and modular code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Dramatically improve bioassay monitoring, control and tracking and trending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3625339"/>
            <a:ext cx="1475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Our Mission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2570"/>
            <a:ext cx="1551668" cy="28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2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Current </a:t>
            </a:r>
            <a:r>
              <a:rPr lang="en-US" b="1" dirty="0">
                <a:solidFill>
                  <a:srgbClr val="FF0000"/>
                </a:solidFill>
              </a:rPr>
              <a:t>BioAssay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SCIENCES</a:t>
            </a:r>
            <a:r>
              <a:rPr lang="en-US" dirty="0"/>
              <a:t> Clients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5596" y="2057400"/>
            <a:ext cx="82208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Emergent </a:t>
            </a:r>
            <a:r>
              <a:rPr lang="en-US" dirty="0" err="1"/>
              <a:t>BioSolutions</a:t>
            </a:r>
            <a:r>
              <a:rPr lang="en-US" dirty="0"/>
              <a:t>	In Vivo Potency	Guinea pig	Vaccine</a:t>
            </a:r>
          </a:p>
          <a:p>
            <a:r>
              <a:rPr lang="en-US" dirty="0"/>
              <a:t>Emergent </a:t>
            </a:r>
            <a:r>
              <a:rPr lang="en-US" dirty="0" err="1"/>
              <a:t>BioSolutions</a:t>
            </a:r>
            <a:r>
              <a:rPr lang="en-US" dirty="0"/>
              <a:t>	In Vivo Potency	Mouse		Vaccine</a:t>
            </a:r>
          </a:p>
          <a:p>
            <a:r>
              <a:rPr lang="en-US" dirty="0"/>
              <a:t>Takeda			In Vivo Potency	Mouse		Vaccine</a:t>
            </a:r>
          </a:p>
          <a:p>
            <a:r>
              <a:rPr lang="en-US" dirty="0"/>
              <a:t>Takeda			In Vitro Potency	Binding Elisa	Vaccine</a:t>
            </a:r>
          </a:p>
          <a:p>
            <a:r>
              <a:rPr lang="en-US" dirty="0"/>
              <a:t>Covance			In Vivo Potency 	Mouse		Vaccine</a:t>
            </a:r>
          </a:p>
          <a:p>
            <a:r>
              <a:rPr lang="en-US" dirty="0"/>
              <a:t>Allergan			In Vitro Potency	Cell 		Drug Product</a:t>
            </a:r>
          </a:p>
          <a:p>
            <a:r>
              <a:rPr lang="en-US" dirty="0" err="1"/>
              <a:t>Novavax</a:t>
            </a:r>
            <a:r>
              <a:rPr lang="en-US" dirty="0"/>
              <a:t>			In Vitro Potency 	Binding Elisa	Vaccine</a:t>
            </a:r>
          </a:p>
          <a:p>
            <a:r>
              <a:rPr lang="en-US" dirty="0"/>
              <a:t>Bristol Myers Squibb					</a:t>
            </a:r>
          </a:p>
          <a:p>
            <a:r>
              <a:rPr lang="en-US" dirty="0" err="1"/>
              <a:t>Agensys</a:t>
            </a:r>
            <a:r>
              <a:rPr lang="en-US" dirty="0"/>
              <a:t>	</a:t>
            </a:r>
          </a:p>
          <a:p>
            <a:r>
              <a:rPr lang="en-US" dirty="0"/>
              <a:t>Regeneron													</a:t>
            </a:r>
          </a:p>
        </p:txBody>
      </p:sp>
    </p:spTree>
    <p:extLst>
      <p:ext uri="{BB962C8B-B14F-4D97-AF65-F5344CB8AC3E}">
        <p14:creationId xmlns:p14="http://schemas.microsoft.com/office/powerpoint/2010/main" val="346254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1038" y="2791298"/>
            <a:ext cx="7331581" cy="3771871"/>
          </a:xfrm>
        </p:spPr>
        <p:txBody>
          <a:bodyPr>
            <a:normAutofit fontScale="92500" lnSpcReduction="10000"/>
          </a:bodyPr>
          <a:lstStyle/>
          <a:p>
            <a:pPr marL="401638" indent="-401638">
              <a:buFont typeface="+mj-lt"/>
              <a:buAutoNum type="arabicPeriod"/>
            </a:pPr>
            <a:r>
              <a:rPr lang="en-US" sz="2200" dirty="0"/>
              <a:t>Excessive variation and OOS due to poor calculator design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Excessive invalids due to poor calculator design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Lack of control over outliers and masking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Lack of control over equivalence testing for parallelism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Poor data management and LIMS integration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Poor control over the reference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Restrictions in bioassay development due to software limitations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Slow development timeline and ease of validation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Excessive cost of ownership</a:t>
            </a:r>
          </a:p>
          <a:p>
            <a:pPr marL="401638" indent="-401638">
              <a:buFont typeface="+mj-lt"/>
              <a:buAutoNum type="arabicPeriod"/>
            </a:pPr>
            <a:r>
              <a:rPr lang="en-US" sz="2200" dirty="0"/>
              <a:t>Regulatory alignment is often poor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17704" y="1887050"/>
            <a:ext cx="87765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There are often gaps between what a bioassay can achieve versus the company’s current software and relative potency calculator design.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pPr algn="ctr"/>
            <a:r>
              <a:rPr lang="en-US" dirty="0"/>
              <a:t> Common </a:t>
            </a:r>
            <a:r>
              <a:rPr lang="en-US" b="1" dirty="0">
                <a:solidFill>
                  <a:srgbClr val="FF0000"/>
                </a:solidFill>
              </a:rPr>
              <a:t>BioAssay</a:t>
            </a:r>
            <a:r>
              <a:rPr lang="en-US" dirty="0"/>
              <a:t> Complaints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93850"/>
            <a:ext cx="2226143" cy="16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65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/>
            <a:r>
              <a:rPr lang="en-US" sz="3600" dirty="0"/>
              <a:t>BAS/TLC’s Platform Approach Allows for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Rapid</a:t>
            </a:r>
            <a:r>
              <a:rPr lang="en-US" sz="3600" dirty="0"/>
              <a:t> and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Cost</a:t>
            </a:r>
            <a:r>
              <a:rPr lang="en-US" sz="3600" b="1" dirty="0"/>
              <a:t>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Effective</a:t>
            </a:r>
            <a:r>
              <a:rPr lang="en-US" sz="3600" b="1" dirty="0"/>
              <a:t> </a:t>
            </a:r>
            <a:r>
              <a:rPr lang="en-US" sz="3600" b="1" dirty="0">
                <a:solidFill>
                  <a:srgbClr val="FF0000"/>
                </a:solidFill>
              </a:rPr>
              <a:t>BioAssay</a:t>
            </a:r>
            <a:r>
              <a:rPr lang="en-US" sz="3600" dirty="0"/>
              <a:t> Development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97024" y="2136449"/>
            <a:ext cx="6622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Responsibility: A clearly defined dose scheme, standard, control plate map and analytical method</a:t>
            </a:r>
          </a:p>
          <a:p>
            <a:endParaRPr lang="en-US" dirty="0"/>
          </a:p>
          <a:p>
            <a:r>
              <a:rPr lang="en-US" dirty="0"/>
              <a:t>Typical BioAssay Development Timeline (17-30 days):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4513" y="3959141"/>
            <a:ext cx="5853869" cy="444381"/>
          </a:xfrm>
          <a:prstGeom prst="rect">
            <a:avLst/>
          </a:prstGeom>
          <a:solidFill>
            <a:srgbClr val="8410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Platform Script Customization (10-15 days)</a:t>
            </a:r>
          </a:p>
        </p:txBody>
      </p:sp>
      <p:sp>
        <p:nvSpPr>
          <p:cNvPr id="7" name="Rectangle 6"/>
          <p:cNvSpPr/>
          <p:nvPr/>
        </p:nvSpPr>
        <p:spPr>
          <a:xfrm>
            <a:off x="4025069" y="4530285"/>
            <a:ext cx="5853869" cy="444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BioAssay Development Report (2-5 days)</a:t>
            </a:r>
          </a:p>
        </p:txBody>
      </p:sp>
      <p:sp>
        <p:nvSpPr>
          <p:cNvPr id="8" name="Rectangle 7"/>
          <p:cNvSpPr/>
          <p:nvPr/>
        </p:nvSpPr>
        <p:spPr>
          <a:xfrm>
            <a:off x="4485118" y="5101429"/>
            <a:ext cx="5853869" cy="44438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Script Validation and Validation Report (2-5 days)</a:t>
            </a:r>
          </a:p>
        </p:txBody>
      </p:sp>
      <p:sp>
        <p:nvSpPr>
          <p:cNvPr id="9" name="Rectangle 8"/>
          <p:cNvSpPr/>
          <p:nvPr/>
        </p:nvSpPr>
        <p:spPr>
          <a:xfrm>
            <a:off x="3015242" y="3387997"/>
            <a:ext cx="5853869" cy="44438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Bioassay Finalization and Criteria (2-5 days)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01540" y="5672573"/>
            <a:ext cx="699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Bioassay validation and reference stability monitoring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8" t="689" r="28424" b="-689"/>
          <a:stretch/>
        </p:blipFill>
        <p:spPr>
          <a:xfrm>
            <a:off x="838200" y="2307366"/>
            <a:ext cx="1715526" cy="175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88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BioAssay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SCIENCES</a:t>
            </a:r>
            <a:r>
              <a:rPr lang="en-US" dirty="0"/>
              <a:t> Platform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72342" y="1829385"/>
            <a:ext cx="5960533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100" b="1" dirty="0">
                <a:solidFill>
                  <a:srgbClr val="FF0000"/>
                </a:solidFill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BIOASSAY CALCULATOR DESIGN (USP 1032, 1033 and 1034 aligned)</a:t>
            </a:r>
            <a:endParaRPr lang="en-US" sz="1050" b="1" dirty="0">
              <a:solidFill>
                <a:srgbClr val="FF0000"/>
              </a:solidFill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Dose/ response and dilution scheme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Statistical tests and parallelism 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Calculator design and confidence intervals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Outlier and masking protocol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Curve weighting</a:t>
            </a: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Calculator development report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R="0" lvl="1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 </a:t>
            </a:r>
            <a:endParaRPr lang="en-US" sz="1050" dirty="0">
              <a:solidFill>
                <a:srgbClr val="FF0000"/>
              </a:solidFill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100" b="1" dirty="0">
                <a:solidFill>
                  <a:srgbClr val="FF0000"/>
                </a:solidFill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SYSTEM SUITABILITY, VALIDITY AND REFRENCE CONTROLS</a:t>
            </a:r>
            <a:endParaRPr lang="en-US" sz="1050" b="1" dirty="0">
              <a:solidFill>
                <a:srgbClr val="FF0000"/>
              </a:solidFill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System suitability acceptance criteria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New reference correction factor and SOP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Reference stability correction factor and SOP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Bioassay monitoring and tracking and trending 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Plate reader control strategy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100" b="1" dirty="0">
                <a:solidFill>
                  <a:srgbClr val="FF0000"/>
                </a:solidFill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AUTOMATED DATA MANAGEMENT AND REPORT GENERATION </a:t>
            </a:r>
            <a:endParaRPr lang="en-US" sz="1050" b="1" dirty="0">
              <a:solidFill>
                <a:srgbClr val="FF0000"/>
              </a:solidFill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Data management and LIMS interface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SAS/JMP based Data Analysis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Automated report generation and tracking and trending of assay and standards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Potency calculator and SAS/JMP validation services and report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1143000" marR="0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050" b="1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100" b="1" dirty="0">
                <a:solidFill>
                  <a:srgbClr val="FF0000"/>
                </a:solidFill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ANALYTICAL METHOD AND BIOASSAY VALIDATION (</a:t>
            </a:r>
            <a:r>
              <a:rPr lang="en-US" sz="1050" b="1" dirty="0">
                <a:solidFill>
                  <a:srgbClr val="FF0000"/>
                </a:solidFill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USP 1033 aligned)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Phase appropriate pre-validation and validation and acceptance criteria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Robustness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Specificity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Repeatability and intermediate precision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Accuracy/ bias and relative bias</a:t>
            </a:r>
            <a:endParaRPr lang="en-US" sz="1050" dirty="0">
              <a:latin typeface="Segoe UI" panose="020B0502040204020203" pitchFamily="34" charset="0"/>
              <a:ea typeface="MS Mincho"/>
              <a:cs typeface="Segoe UI" panose="020B0502040204020203" pitchFamily="34" charset="0"/>
            </a:endParaRPr>
          </a:p>
          <a:p>
            <a:pPr marL="628650" marR="0" lvl="1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Segoe UI" panose="020B0502040204020203" pitchFamily="34" charset="0"/>
                <a:ea typeface="MS Mincho"/>
                <a:cs typeface="Segoe UI" panose="020B0502040204020203" pitchFamily="34" charset="0"/>
              </a:rPr>
              <a:t>Linearity and Range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44386352"/>
              </p:ext>
            </p:extLst>
          </p:nvPr>
        </p:nvGraphicFramePr>
        <p:xfrm>
          <a:off x="-87863" y="1690688"/>
          <a:ext cx="5616436" cy="3744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1327" y="5767829"/>
            <a:ext cx="1463074" cy="6650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9605" y="5927308"/>
            <a:ext cx="1010728" cy="41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4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5" name="Straight Arrow Connector 134"/>
          <p:cNvCxnSpPr/>
          <p:nvPr/>
        </p:nvCxnSpPr>
        <p:spPr>
          <a:xfrm>
            <a:off x="9015554" y="5310093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132" idx="2"/>
            <a:endCxn id="140" idx="1"/>
          </p:cNvCxnSpPr>
          <p:nvPr/>
        </p:nvCxnSpPr>
        <p:spPr>
          <a:xfrm rot="16200000" flipH="1">
            <a:off x="9320804" y="3968699"/>
            <a:ext cx="714964" cy="13334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9085" y="263769"/>
            <a:ext cx="8484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 Black" panose="020B0A04020102020204" pitchFamily="34" charset="0"/>
              </a:rPr>
              <a:t>BAS/TLC Platform Approach to Bioassays</a:t>
            </a:r>
          </a:p>
          <a:p>
            <a:endParaRPr lang="en-US" dirty="0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5" y="977819"/>
            <a:ext cx="2746175" cy="1447086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448408" y="2233246"/>
            <a:ext cx="168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all plates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974124" y="1310055"/>
            <a:ext cx="1371600" cy="80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 TXT or XML Files</a:t>
            </a:r>
          </a:p>
        </p:txBody>
      </p:sp>
      <p:cxnSp>
        <p:nvCxnSpPr>
          <p:cNvPr id="93" name="Straight Arrow Connector 92"/>
          <p:cNvCxnSpPr>
            <a:stCxn id="89" idx="3"/>
            <a:endCxn id="91" idx="1"/>
          </p:cNvCxnSpPr>
          <p:nvPr/>
        </p:nvCxnSpPr>
        <p:spPr>
          <a:xfrm>
            <a:off x="3335260" y="1701362"/>
            <a:ext cx="638864" cy="13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91" idx="2"/>
          </p:cNvCxnSpPr>
          <p:nvPr/>
        </p:nvCxnSpPr>
        <p:spPr>
          <a:xfrm>
            <a:off x="4659924" y="2118947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72368" y="2527599"/>
            <a:ext cx="1416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Material and Reagent Information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974124" y="2523393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JMP File, Fit Individual Curves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4644430" y="3332285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3958630" y="3736731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Studentized Residuals and Outlier Removal</a:t>
            </a: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4644430" y="4541132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3958630" y="4945578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Apply Weighting</a:t>
            </a:r>
          </a:p>
          <a:p>
            <a:pPr algn="ctr"/>
            <a:r>
              <a:rPr lang="en-US" sz="1600" dirty="0"/>
              <a:t>1/s</a:t>
            </a:r>
            <a:r>
              <a:rPr lang="en-US" sz="1600" baseline="30000" dirty="0"/>
              <a:t>2</a:t>
            </a:r>
          </a:p>
        </p:txBody>
      </p:sp>
      <p:cxnSp>
        <p:nvCxnSpPr>
          <p:cNvPr id="110" name="Straight Arrow Connector 109"/>
          <p:cNvCxnSpPr>
            <a:stCxn id="108" idx="3"/>
            <a:endCxn id="111" idx="1"/>
          </p:cNvCxnSpPr>
          <p:nvPr/>
        </p:nvCxnSpPr>
        <p:spPr>
          <a:xfrm flipV="1">
            <a:off x="5330230" y="1133403"/>
            <a:ext cx="938115" cy="421662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6268345" y="728957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Removal or Substitution of Non Responses</a:t>
            </a:r>
            <a:endParaRPr lang="en-US" sz="1400" baseline="30000" dirty="0"/>
          </a:p>
        </p:txBody>
      </p:sp>
      <p:cxnSp>
        <p:nvCxnSpPr>
          <p:cNvPr id="114" name="Straight Arrow Connector 113"/>
          <p:cNvCxnSpPr>
            <a:stCxn id="111" idx="2"/>
          </p:cNvCxnSpPr>
          <p:nvPr/>
        </p:nvCxnSpPr>
        <p:spPr>
          <a:xfrm>
            <a:off x="6954145" y="1537849"/>
            <a:ext cx="0" cy="395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angle 114"/>
          <p:cNvSpPr/>
          <p:nvPr/>
        </p:nvSpPr>
        <p:spPr>
          <a:xfrm>
            <a:off x="6268345" y="3028851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Fit Constrained and Unconstrained Model</a:t>
            </a:r>
            <a:endParaRPr lang="en-US" sz="1300" baseline="30000" dirty="0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6956150" y="3750467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6270350" y="4154913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Determine EC50 and Calculate Relative Potency</a:t>
            </a:r>
            <a:endParaRPr lang="en-US" sz="1300" baseline="30000" dirty="0"/>
          </a:p>
        </p:txBody>
      </p:sp>
      <p:cxnSp>
        <p:nvCxnSpPr>
          <p:cNvPr id="121" name="Straight Arrow Connector 109"/>
          <p:cNvCxnSpPr>
            <a:stCxn id="149" idx="2"/>
            <a:endCxn id="126" idx="1"/>
          </p:cNvCxnSpPr>
          <p:nvPr/>
        </p:nvCxnSpPr>
        <p:spPr>
          <a:xfrm rot="5400000" flipH="1" flipV="1">
            <a:off x="5391448" y="3217162"/>
            <a:ext cx="4499084" cy="1369507"/>
          </a:xfrm>
          <a:prstGeom prst="bentConnector4">
            <a:avLst>
              <a:gd name="adj1" fmla="val -5081"/>
              <a:gd name="adj2" fmla="val 750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7923240" y="633411"/>
                <a:ext cx="4119853" cy="4704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sub>
                          </m:sSub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𝑇𝑒𝑠𝑡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200" i="0">
                                  <a:latin typeface="Cambria Math" panose="02040503050406030204" pitchFamily="18" charset="0"/>
                                </a:rPr>
                                <m:t>50</m:t>
                              </m:r>
                            </m:sub>
                          </m:sSub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𝑅𝑒𝑓𝑒𝑟𝑒𝑛𝑐𝑒</m:t>
                          </m:r>
                        </m:den>
                      </m:f>
                      <m:r>
                        <a:rPr lang="en-US" sz="1200" i="0">
                          <a:latin typeface="Cambria Math" panose="02040503050406030204" pitchFamily="18" charset="0"/>
                        </a:rPr>
                        <m:t>∗100+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𝑅𝑒𝑓𝑒𝑟𝑒𝑛𝑐𝑒</m:t>
                          </m:r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12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𝑅𝑒𝑓𝑒𝑟𝑒𝑛𝑐𝑒</m:t>
                          </m:r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𝑆𝑡𝑎𝑏𝑖𝑙𝑖𝑡𝑦</m:t>
                          </m:r>
                          <m:r>
                            <a:rPr lang="en-US" sz="1200" i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3240" y="633411"/>
                <a:ext cx="4119853" cy="470450"/>
              </a:xfrm>
              <a:prstGeom prst="rect">
                <a:avLst/>
              </a:prstGeom>
              <a:blipFill>
                <a:blip r:embed="rId3"/>
                <a:stretch>
                  <a:fillRect b="-38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Rectangle 125"/>
          <p:cNvSpPr/>
          <p:nvPr/>
        </p:nvSpPr>
        <p:spPr>
          <a:xfrm>
            <a:off x="8325744" y="1247928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Relative Potency + Correction Factors, Reference and Stability</a:t>
            </a:r>
            <a:endParaRPr lang="en-US" sz="1200" baseline="30000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9013549" y="1969544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8325744" y="2359509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Systems Suitability, Validity and Controls</a:t>
            </a:r>
            <a:endParaRPr lang="en-US" sz="1300" baseline="30000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9013549" y="3081125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25744" y="3469067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Parallelism Evaluation and </a:t>
            </a:r>
            <a:r>
              <a:rPr lang="en-US" sz="1300"/>
              <a:t>Final Reportable</a:t>
            </a:r>
            <a:endParaRPr lang="en-US" sz="1300" baseline="30000" dirty="0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9013549" y="4190683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8327749" y="4588477"/>
            <a:ext cx="1371600" cy="8088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LIMS, Reportable Results and PDF</a:t>
            </a:r>
            <a:endParaRPr lang="en-US" sz="1300" baseline="30000" dirty="0"/>
          </a:p>
        </p:txBody>
      </p:sp>
      <p:sp>
        <p:nvSpPr>
          <p:cNvPr id="140" name="Rectangle 139"/>
          <p:cNvSpPr/>
          <p:nvPr/>
        </p:nvSpPr>
        <p:spPr>
          <a:xfrm>
            <a:off x="10345028" y="4588477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All data and curve parameters stored in JMP Table</a:t>
            </a:r>
            <a:endParaRPr lang="en-US" sz="1200" baseline="30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9695337" y="3406133"/>
            <a:ext cx="2073244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Equivalence Testing</a:t>
            </a:r>
          </a:p>
          <a:p>
            <a:r>
              <a:rPr lang="en-US" sz="1100" dirty="0"/>
              <a:t>Curve Depth</a:t>
            </a:r>
          </a:p>
          <a:p>
            <a:r>
              <a:rPr lang="en-US" sz="1100" dirty="0"/>
              <a:t>Curve Ratios</a:t>
            </a:r>
          </a:p>
          <a:p>
            <a:r>
              <a:rPr lang="en-US" sz="1100" dirty="0"/>
              <a:t>Constrained-Unconstrained Relative Potency</a:t>
            </a:r>
          </a:p>
          <a:p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9775998" y="1229444"/>
            <a:ext cx="1757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SOPs for Reference Qualification</a:t>
            </a:r>
          </a:p>
          <a:p>
            <a:r>
              <a:rPr lang="en-US" sz="1200" dirty="0"/>
              <a:t>And Stability Monitoring of Reference Materials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9775426" y="2466044"/>
            <a:ext cx="1744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Within Linear Range?</a:t>
            </a:r>
          </a:p>
          <a:p>
            <a:r>
              <a:rPr lang="en-US" sz="1400" dirty="0"/>
              <a:t>New Dilution Factor?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6270437" y="5342566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Visualization of Curves, Unconstrained and Constrained</a:t>
            </a:r>
            <a:endParaRPr lang="en-US" sz="1300" baseline="30000" dirty="0"/>
          </a:p>
        </p:txBody>
      </p:sp>
      <p:cxnSp>
        <p:nvCxnSpPr>
          <p:cNvPr id="150" name="Straight Arrow Connector 149"/>
          <p:cNvCxnSpPr/>
          <p:nvPr/>
        </p:nvCxnSpPr>
        <p:spPr>
          <a:xfrm>
            <a:off x="6954145" y="4939252"/>
            <a:ext cx="0" cy="399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140" idx="2"/>
            <a:endCxn id="153" idx="0"/>
          </p:cNvCxnSpPr>
          <p:nvPr/>
        </p:nvCxnSpPr>
        <p:spPr>
          <a:xfrm>
            <a:off x="11030828" y="5397369"/>
            <a:ext cx="0" cy="191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10345028" y="5588747"/>
            <a:ext cx="1371600" cy="8088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Automated Tracking and Trending and Reference Stability</a:t>
            </a:r>
            <a:endParaRPr lang="en-US" sz="1200" baseline="30000" dirty="0"/>
          </a:p>
        </p:txBody>
      </p:sp>
      <p:sp>
        <p:nvSpPr>
          <p:cNvPr id="157" name="Rectangle 156"/>
          <p:cNvSpPr/>
          <p:nvPr/>
        </p:nvSpPr>
        <p:spPr>
          <a:xfrm>
            <a:off x="6268343" y="1934101"/>
            <a:ext cx="1371600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Masking for Curve Saturation for PLA Analysis</a:t>
            </a:r>
            <a:endParaRPr lang="en-US" sz="1300" baseline="30000" dirty="0"/>
          </a:p>
        </p:txBody>
      </p:sp>
      <p:cxnSp>
        <p:nvCxnSpPr>
          <p:cNvPr id="159" name="Straight Arrow Connector 158"/>
          <p:cNvCxnSpPr>
            <a:endCxn id="115" idx="0"/>
          </p:cNvCxnSpPr>
          <p:nvPr/>
        </p:nvCxnSpPr>
        <p:spPr>
          <a:xfrm>
            <a:off x="6949716" y="2763955"/>
            <a:ext cx="4429" cy="26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448408" y="3619777"/>
            <a:ext cx="30773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Dynamic Dose </a:t>
            </a:r>
          </a:p>
          <a:p>
            <a:r>
              <a:rPr lang="en-US" dirty="0"/>
              <a:t>Dynamic Dilution Factor</a:t>
            </a:r>
          </a:p>
          <a:p>
            <a:r>
              <a:rPr lang="en-US" dirty="0"/>
              <a:t>Ease of Validation</a:t>
            </a:r>
          </a:p>
          <a:p>
            <a:r>
              <a:rPr lang="en-US" dirty="0"/>
              <a:t>Dynamic Validity Criteria Limits</a:t>
            </a:r>
          </a:p>
          <a:p>
            <a:r>
              <a:rPr lang="en-US" dirty="0"/>
              <a:t>Automated Data Management</a:t>
            </a:r>
          </a:p>
          <a:p>
            <a:r>
              <a:rPr lang="en-US" dirty="0"/>
              <a:t>Ease of Customization</a:t>
            </a:r>
          </a:p>
          <a:p>
            <a:endParaRPr lang="en-US" dirty="0"/>
          </a:p>
        </p:txBody>
      </p:sp>
      <p:sp>
        <p:nvSpPr>
          <p:cNvPr id="2" name="Flowchart: Magnetic Disk 1"/>
          <p:cNvSpPr/>
          <p:nvPr/>
        </p:nvSpPr>
        <p:spPr>
          <a:xfrm>
            <a:off x="8638748" y="5714539"/>
            <a:ext cx="696637" cy="643169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LIMS</a:t>
            </a:r>
          </a:p>
        </p:txBody>
      </p:sp>
    </p:spTree>
    <p:extLst>
      <p:ext uri="{BB962C8B-B14F-4D97-AF65-F5344CB8AC3E}">
        <p14:creationId xmlns:p14="http://schemas.microsoft.com/office/powerpoint/2010/main" val="37770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Bioassay Validation 1033 Aligned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10386" y="2627358"/>
            <a:ext cx="68241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Dilutional Linearity and Validation Study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Sample Size and Power Determination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Accuracy/Bias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Repeatability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Intermediate Precision Study Design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Robustness Study Design and Risk Assessment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Range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Linearity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Specificity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Bioassay data analysis and validation report generation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956987" y="1905712"/>
            <a:ext cx="6614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 provides consulting support on study design, report generation and agency support for Q&amp;A.</a:t>
            </a:r>
          </a:p>
        </p:txBody>
      </p:sp>
    </p:spTree>
    <p:extLst>
      <p:ext uri="{BB962C8B-B14F-4D97-AF65-F5344CB8AC3E}">
        <p14:creationId xmlns:p14="http://schemas.microsoft.com/office/powerpoint/2010/main" val="1350917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615" y="391502"/>
            <a:ext cx="10515600" cy="132556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r>
              <a:rPr lang="en-US" dirty="0"/>
              <a:t> </a:t>
            </a:r>
            <a:r>
              <a:rPr lang="en-US" sz="3600" dirty="0"/>
              <a:t>Advantages of Using Our </a:t>
            </a:r>
            <a:r>
              <a:rPr lang="en-US" sz="3600" b="1" dirty="0">
                <a:solidFill>
                  <a:srgbClr val="FF0000"/>
                </a:solidFill>
              </a:rPr>
              <a:t>BioAssay</a:t>
            </a:r>
            <a:r>
              <a:rPr lang="en-US" sz="3600" dirty="0"/>
              <a:t> Platform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30472" y="1947333"/>
            <a:ext cx="84666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SAS/JMP Based, no additional software to purchase or learn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Ease of development, platform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Outlier analysis and point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Masking protocol for dose saturation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Curve weighting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 statistical tools and concepts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automation and report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Ease of change and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Automated tracking and trending of reference and assay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Systems suitability and validity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Parallelism evaluation using equivalence testing and ratios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Parallelism using hypothesis tests (as appropriate)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Effective evaluation of parallelism using constrained-unconstrained relative potency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assay variation and errors due to poor calculator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Fully automated solutions from text file (SoftMax) to PDF report to LIMS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Overcome the limitations of SoftMax and PLA in Potency determination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15" y="2595433"/>
            <a:ext cx="1740714" cy="7912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615" y="2035857"/>
            <a:ext cx="1191908" cy="4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7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1052</Words>
  <Application>Microsoft Office PowerPoint</Application>
  <PresentationFormat>Widescreen</PresentationFormat>
  <Paragraphs>192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Cambria Math</vt:lpstr>
      <vt:lpstr>MS Mincho</vt:lpstr>
      <vt:lpstr>Segoe UI</vt:lpstr>
      <vt:lpstr>Times New Roman</vt:lpstr>
      <vt:lpstr>Wingdings</vt:lpstr>
      <vt:lpstr>Office Theme</vt:lpstr>
      <vt:lpstr>PowerPoint Presentation</vt:lpstr>
      <vt:lpstr>BioAssay SCIENCES Mission</vt:lpstr>
      <vt:lpstr> Current BioAssay SCIENCES Clients </vt:lpstr>
      <vt:lpstr> Common BioAssay Complaints </vt:lpstr>
      <vt:lpstr>BAS/TLC’s Platform Approach Allows for Rapid and Cost Effective BioAssay Development </vt:lpstr>
      <vt:lpstr>BioAssay SCIENCES Platform</vt:lpstr>
      <vt:lpstr>PowerPoint Presentation</vt:lpstr>
      <vt:lpstr> Bioassay Validation 1033 Aligned</vt:lpstr>
      <vt:lpstr> Advantages of Using Our BioAssay Platform</vt:lpstr>
      <vt:lpstr>  Phase Appropriate BioAssay Development</vt:lpstr>
      <vt:lpstr>  Other Services from BioAssay Sciences</vt:lpstr>
      <vt:lpstr>  Next Steps For Your BioAssay Development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Little</dc:creator>
  <cp:lastModifiedBy>Tom Little</cp:lastModifiedBy>
  <cp:revision>70</cp:revision>
  <dcterms:created xsi:type="dcterms:W3CDTF">2016-01-30T12:58:57Z</dcterms:created>
  <dcterms:modified xsi:type="dcterms:W3CDTF">2016-03-28T09:59:14Z</dcterms:modified>
</cp:coreProperties>
</file>